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83" r:id="rId1"/>
    <p:sldMasterId id="2147483895" r:id="rId2"/>
  </p:sldMasterIdLst>
  <p:notesMasterIdLst>
    <p:notesMasterId r:id="rId16"/>
  </p:notesMasterIdLst>
  <p:handoutMasterIdLst>
    <p:handoutMasterId r:id="rId17"/>
  </p:handoutMasterIdLst>
  <p:sldIdLst>
    <p:sldId id="336" r:id="rId3"/>
    <p:sldId id="337" r:id="rId4"/>
    <p:sldId id="338" r:id="rId5"/>
    <p:sldId id="339" r:id="rId6"/>
    <p:sldId id="340" r:id="rId7"/>
    <p:sldId id="341" r:id="rId8"/>
    <p:sldId id="342" r:id="rId9"/>
    <p:sldId id="343" r:id="rId10"/>
    <p:sldId id="353" r:id="rId11"/>
    <p:sldId id="358" r:id="rId12"/>
    <p:sldId id="359" r:id="rId13"/>
    <p:sldId id="360" r:id="rId14"/>
    <p:sldId id="361" r:id="rId15"/>
  </p:sldIdLst>
  <p:sldSz cx="9144000" cy="6858000" type="screen4x3"/>
  <p:notesSz cx="7010400" cy="9398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94684"/>
  </p:normalViewPr>
  <p:slideViewPr>
    <p:cSldViewPr>
      <p:cViewPr varScale="1">
        <p:scale>
          <a:sx n="98" d="100"/>
          <a:sy n="98" d="100"/>
        </p:scale>
        <p:origin x="12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9900"/>
          </a:xfrm>
          <a:prstGeom prst="rect">
            <a:avLst/>
          </a:prstGeom>
        </p:spPr>
        <p:txBody>
          <a:bodyPr vert="horz" lIns="92876" tIns="46438" rIns="92876" bIns="46438"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9900"/>
          </a:xfrm>
          <a:prstGeom prst="rect">
            <a:avLst/>
          </a:prstGeom>
        </p:spPr>
        <p:txBody>
          <a:bodyPr vert="horz" lIns="92876" tIns="46438" rIns="92876" bIns="46438" rtlCol="0"/>
          <a:lstStyle>
            <a:lvl1pPr algn="r">
              <a:defRPr sz="1200"/>
            </a:lvl1pPr>
          </a:lstStyle>
          <a:p>
            <a:fld id="{DF7F60F7-6AD6-5F42-A54B-A4144B4565A3}" type="datetimeFigureOut">
              <a:rPr lang="en-US" smtClean="0"/>
              <a:pPr/>
              <a:t>2/28/18</a:t>
            </a:fld>
            <a:endParaRPr lang="en-US"/>
          </a:p>
        </p:txBody>
      </p:sp>
      <p:sp>
        <p:nvSpPr>
          <p:cNvPr id="4" name="Footer Placeholder 3"/>
          <p:cNvSpPr>
            <a:spLocks noGrp="1"/>
          </p:cNvSpPr>
          <p:nvPr>
            <p:ph type="ftr" sz="quarter" idx="2"/>
          </p:nvPr>
        </p:nvSpPr>
        <p:spPr>
          <a:xfrm>
            <a:off x="0" y="8926469"/>
            <a:ext cx="3037840" cy="469900"/>
          </a:xfrm>
          <a:prstGeom prst="rect">
            <a:avLst/>
          </a:prstGeom>
        </p:spPr>
        <p:txBody>
          <a:bodyPr vert="horz" lIns="92876" tIns="46438" rIns="92876" bIns="4643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926469"/>
            <a:ext cx="3037840" cy="469900"/>
          </a:xfrm>
          <a:prstGeom prst="rect">
            <a:avLst/>
          </a:prstGeom>
        </p:spPr>
        <p:txBody>
          <a:bodyPr vert="horz" lIns="92876" tIns="46438" rIns="92876" bIns="46438" rtlCol="0" anchor="b"/>
          <a:lstStyle>
            <a:lvl1pPr algn="r">
              <a:defRPr sz="1200"/>
            </a:lvl1pPr>
          </a:lstStyle>
          <a:p>
            <a:fld id="{FBDFCD65-08E8-FD41-AA12-EF193BF7975E}" type="slidenum">
              <a:rPr lang="en-US" smtClean="0"/>
              <a:pPr/>
              <a:t>‹#›</a:t>
            </a:fld>
            <a:endParaRPr lang="en-US"/>
          </a:p>
        </p:txBody>
      </p:sp>
    </p:spTree>
    <p:extLst>
      <p:ext uri="{BB962C8B-B14F-4D97-AF65-F5344CB8AC3E}">
        <p14:creationId xmlns:p14="http://schemas.microsoft.com/office/powerpoint/2010/main" val="2175648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7840" cy="469900"/>
          </a:xfrm>
          <a:prstGeom prst="rect">
            <a:avLst/>
          </a:prstGeom>
          <a:noFill/>
          <a:ln w="9525">
            <a:noFill/>
            <a:miter lim="800000"/>
            <a:headEnd/>
            <a:tailEnd/>
          </a:ln>
        </p:spPr>
        <p:txBody>
          <a:bodyPr vert="horz" wrap="square" lIns="92876" tIns="46438" rIns="92876" bIns="46438"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555" name="Rectangle 3"/>
          <p:cNvSpPr>
            <a:spLocks noGrp="1" noChangeArrowheads="1"/>
          </p:cNvSpPr>
          <p:nvPr>
            <p:ph type="dt" idx="1"/>
          </p:nvPr>
        </p:nvSpPr>
        <p:spPr bwMode="auto">
          <a:xfrm>
            <a:off x="3972560" y="0"/>
            <a:ext cx="3037840" cy="469900"/>
          </a:xfrm>
          <a:prstGeom prst="rect">
            <a:avLst/>
          </a:prstGeom>
          <a:noFill/>
          <a:ln w="9525">
            <a:noFill/>
            <a:miter lim="800000"/>
            <a:headEnd/>
            <a:tailEnd/>
          </a:ln>
        </p:spPr>
        <p:txBody>
          <a:bodyPr vert="horz" wrap="square" lIns="92876" tIns="46438" rIns="92876" bIns="46438"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60420" name="Rectangle 4"/>
          <p:cNvSpPr>
            <a:spLocks noGrp="1" noRot="1" noChangeAspect="1" noChangeArrowheads="1" noTextEdit="1"/>
          </p:cNvSpPr>
          <p:nvPr>
            <p:ph type="sldImg" idx="2"/>
          </p:nvPr>
        </p:nvSpPr>
        <p:spPr bwMode="auto">
          <a:xfrm>
            <a:off x="1155700" y="704850"/>
            <a:ext cx="4699000" cy="35242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7" name="Rectangle 5"/>
          <p:cNvSpPr>
            <a:spLocks noGrp="1" noChangeArrowheads="1"/>
          </p:cNvSpPr>
          <p:nvPr>
            <p:ph type="body" sz="quarter" idx="3"/>
          </p:nvPr>
        </p:nvSpPr>
        <p:spPr bwMode="auto">
          <a:xfrm>
            <a:off x="934720" y="4464050"/>
            <a:ext cx="5140960" cy="4229100"/>
          </a:xfrm>
          <a:prstGeom prst="rect">
            <a:avLst/>
          </a:prstGeom>
          <a:noFill/>
          <a:ln w="9525">
            <a:noFill/>
            <a:miter lim="800000"/>
            <a:headEnd/>
            <a:tailEnd/>
          </a:ln>
        </p:spPr>
        <p:txBody>
          <a:bodyPr vert="horz" wrap="square" lIns="92876" tIns="46438" rIns="92876" bIns="464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928100"/>
            <a:ext cx="3037840" cy="469900"/>
          </a:xfrm>
          <a:prstGeom prst="rect">
            <a:avLst/>
          </a:prstGeom>
          <a:noFill/>
          <a:ln w="9525">
            <a:noFill/>
            <a:miter lim="800000"/>
            <a:headEnd/>
            <a:tailEnd/>
          </a:ln>
        </p:spPr>
        <p:txBody>
          <a:bodyPr vert="horz" wrap="square" lIns="92876" tIns="46438" rIns="92876" bIns="46438"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559" name="Rectangle 7"/>
          <p:cNvSpPr>
            <a:spLocks noGrp="1" noChangeArrowheads="1"/>
          </p:cNvSpPr>
          <p:nvPr>
            <p:ph type="sldNum" sz="quarter" idx="5"/>
          </p:nvPr>
        </p:nvSpPr>
        <p:spPr bwMode="auto">
          <a:xfrm>
            <a:off x="3972560" y="8928100"/>
            <a:ext cx="3037840" cy="469900"/>
          </a:xfrm>
          <a:prstGeom prst="rect">
            <a:avLst/>
          </a:prstGeom>
          <a:noFill/>
          <a:ln w="9525">
            <a:noFill/>
            <a:miter lim="800000"/>
            <a:headEnd/>
            <a:tailEnd/>
          </a:ln>
        </p:spPr>
        <p:txBody>
          <a:bodyPr vert="horz" wrap="square" lIns="92876" tIns="46438" rIns="92876" bIns="46438" numCol="1" anchor="b" anchorCtr="0" compatLnSpc="1">
            <a:prstTxWarp prst="textNoShape">
              <a:avLst/>
            </a:prstTxWarp>
          </a:bodyPr>
          <a:lstStyle>
            <a:lvl1pPr algn="r">
              <a:defRPr sz="1200"/>
            </a:lvl1pPr>
          </a:lstStyle>
          <a:p>
            <a:fld id="{18FE0D90-7B68-4BDA-A463-EDE1BCB44AB9}" type="slidenum">
              <a:rPr lang="en-US" altLang="en-US"/>
              <a:pPr/>
              <a:t>‹#›</a:t>
            </a:fld>
            <a:endParaRPr lang="en-US" altLang="en-US"/>
          </a:p>
        </p:txBody>
      </p:sp>
    </p:spTree>
    <p:extLst>
      <p:ext uri="{BB962C8B-B14F-4D97-AF65-F5344CB8AC3E}">
        <p14:creationId xmlns:p14="http://schemas.microsoft.com/office/powerpoint/2010/main" val="40223091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FE0D90-7B68-4BDA-A463-EDE1BCB44AB9}" type="slidenum">
              <a:rPr lang="en-US" altLang="en-US"/>
              <a:pPr/>
              <a:t>1</a:t>
            </a:fld>
            <a:endParaRPr lang="en-US" altLang="en-US"/>
          </a:p>
        </p:txBody>
      </p:sp>
    </p:spTree>
    <p:extLst>
      <p:ext uri="{BB962C8B-B14F-4D97-AF65-F5344CB8AC3E}">
        <p14:creationId xmlns:p14="http://schemas.microsoft.com/office/powerpoint/2010/main" val="4171593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FE0D90-7B68-4BDA-A463-EDE1BCB44AB9}" type="slidenum">
              <a:rPr lang="en-US" altLang="en-US"/>
              <a:pPr/>
              <a:t>2</a:t>
            </a:fld>
            <a:endParaRPr lang="en-US" altLang="en-US"/>
          </a:p>
        </p:txBody>
      </p:sp>
    </p:spTree>
    <p:extLst>
      <p:ext uri="{BB962C8B-B14F-4D97-AF65-F5344CB8AC3E}">
        <p14:creationId xmlns:p14="http://schemas.microsoft.com/office/powerpoint/2010/main" val="339935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FE0D90-7B68-4BDA-A463-EDE1BCB44AB9}" type="slidenum">
              <a:rPr lang="en-US" altLang="en-US"/>
              <a:pPr/>
              <a:t>3</a:t>
            </a:fld>
            <a:endParaRPr lang="en-US" altLang="en-US"/>
          </a:p>
        </p:txBody>
      </p:sp>
    </p:spTree>
    <p:extLst>
      <p:ext uri="{BB962C8B-B14F-4D97-AF65-F5344CB8AC3E}">
        <p14:creationId xmlns:p14="http://schemas.microsoft.com/office/powerpoint/2010/main" val="3871911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4614" indent="-290236">
              <a:defRPr sz="2400">
                <a:solidFill>
                  <a:schemeClr val="tx1"/>
                </a:solidFill>
                <a:latin typeface="Arial" panose="020B0604020202020204" pitchFamily="34" charset="0"/>
                <a:ea typeface="ＭＳ Ｐゴシック" panose="020B0600070205080204" pitchFamily="34" charset="-128"/>
              </a:defRPr>
            </a:lvl2pPr>
            <a:lvl3pPr marL="1160945" indent="-232189">
              <a:defRPr sz="2400">
                <a:solidFill>
                  <a:schemeClr val="tx1"/>
                </a:solidFill>
                <a:latin typeface="Arial" panose="020B0604020202020204" pitchFamily="34" charset="0"/>
                <a:ea typeface="ＭＳ Ｐゴシック" panose="020B0600070205080204" pitchFamily="34" charset="-128"/>
              </a:defRPr>
            </a:lvl3pPr>
            <a:lvl4pPr marL="1625323" indent="-232189">
              <a:defRPr sz="2400">
                <a:solidFill>
                  <a:schemeClr val="tx1"/>
                </a:solidFill>
                <a:latin typeface="Arial" panose="020B0604020202020204" pitchFamily="34" charset="0"/>
                <a:ea typeface="ＭＳ Ｐゴシック" panose="020B0600070205080204" pitchFamily="34" charset="-128"/>
              </a:defRPr>
            </a:lvl4pPr>
            <a:lvl5pPr marL="2089701" indent="-232189">
              <a:defRPr sz="2400">
                <a:solidFill>
                  <a:schemeClr val="tx1"/>
                </a:solidFill>
                <a:latin typeface="Arial" panose="020B0604020202020204" pitchFamily="34" charset="0"/>
                <a:ea typeface="ＭＳ Ｐゴシック" panose="020B0600070205080204" pitchFamily="34" charset="-128"/>
              </a:defRPr>
            </a:lvl5pPr>
            <a:lvl6pPr marL="2554079"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18457"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82835"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47213"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DA4C5D7-1155-40B0-A866-567BDC49C175}" type="slidenum">
              <a:rPr lang="en-US" altLang="en-US" sz="1200"/>
              <a:pPr/>
              <a:t>4</a:t>
            </a:fld>
            <a:endParaRPr lang="en-US" altLang="en-US"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53287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4614" indent="-290236">
              <a:defRPr sz="2400">
                <a:solidFill>
                  <a:schemeClr val="tx1"/>
                </a:solidFill>
                <a:latin typeface="Arial" panose="020B0604020202020204" pitchFamily="34" charset="0"/>
                <a:ea typeface="ＭＳ Ｐゴシック" panose="020B0600070205080204" pitchFamily="34" charset="-128"/>
              </a:defRPr>
            </a:lvl2pPr>
            <a:lvl3pPr marL="1160945" indent="-232189">
              <a:defRPr sz="2400">
                <a:solidFill>
                  <a:schemeClr val="tx1"/>
                </a:solidFill>
                <a:latin typeface="Arial" panose="020B0604020202020204" pitchFamily="34" charset="0"/>
                <a:ea typeface="ＭＳ Ｐゴシック" panose="020B0600070205080204" pitchFamily="34" charset="-128"/>
              </a:defRPr>
            </a:lvl3pPr>
            <a:lvl4pPr marL="1625323" indent="-232189">
              <a:defRPr sz="2400">
                <a:solidFill>
                  <a:schemeClr val="tx1"/>
                </a:solidFill>
                <a:latin typeface="Arial" panose="020B0604020202020204" pitchFamily="34" charset="0"/>
                <a:ea typeface="ＭＳ Ｐゴシック" panose="020B0600070205080204" pitchFamily="34" charset="-128"/>
              </a:defRPr>
            </a:lvl4pPr>
            <a:lvl5pPr marL="2089701" indent="-232189">
              <a:defRPr sz="2400">
                <a:solidFill>
                  <a:schemeClr val="tx1"/>
                </a:solidFill>
                <a:latin typeface="Arial" panose="020B0604020202020204" pitchFamily="34" charset="0"/>
                <a:ea typeface="ＭＳ Ｐゴシック" panose="020B0600070205080204" pitchFamily="34" charset="-128"/>
              </a:defRPr>
            </a:lvl5pPr>
            <a:lvl6pPr marL="2554079"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18457"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82835"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47213"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4B562C-6358-4830-8014-1535FCE17617}" type="slidenum">
              <a:rPr lang="en-US" altLang="en-US" sz="1200"/>
              <a:pPr/>
              <a:t>5</a:t>
            </a:fld>
            <a:endParaRPr lang="en-US" altLang="en-US"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1473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4614" indent="-290236">
              <a:defRPr sz="2400">
                <a:solidFill>
                  <a:schemeClr val="tx1"/>
                </a:solidFill>
                <a:latin typeface="Arial" panose="020B0604020202020204" pitchFamily="34" charset="0"/>
                <a:ea typeface="ＭＳ Ｐゴシック" panose="020B0600070205080204" pitchFamily="34" charset="-128"/>
              </a:defRPr>
            </a:lvl2pPr>
            <a:lvl3pPr marL="1160945" indent="-232189">
              <a:defRPr sz="2400">
                <a:solidFill>
                  <a:schemeClr val="tx1"/>
                </a:solidFill>
                <a:latin typeface="Arial" panose="020B0604020202020204" pitchFamily="34" charset="0"/>
                <a:ea typeface="ＭＳ Ｐゴシック" panose="020B0600070205080204" pitchFamily="34" charset="-128"/>
              </a:defRPr>
            </a:lvl3pPr>
            <a:lvl4pPr marL="1625323" indent="-232189">
              <a:defRPr sz="2400">
                <a:solidFill>
                  <a:schemeClr val="tx1"/>
                </a:solidFill>
                <a:latin typeface="Arial" panose="020B0604020202020204" pitchFamily="34" charset="0"/>
                <a:ea typeface="ＭＳ Ｐゴシック" panose="020B0600070205080204" pitchFamily="34" charset="-128"/>
              </a:defRPr>
            </a:lvl4pPr>
            <a:lvl5pPr marL="2089701" indent="-232189">
              <a:defRPr sz="2400">
                <a:solidFill>
                  <a:schemeClr val="tx1"/>
                </a:solidFill>
                <a:latin typeface="Arial" panose="020B0604020202020204" pitchFamily="34" charset="0"/>
                <a:ea typeface="ＭＳ Ｐゴシック" panose="020B0600070205080204" pitchFamily="34" charset="-128"/>
              </a:defRPr>
            </a:lvl5pPr>
            <a:lvl6pPr marL="2554079"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18457"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82835"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47213"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E5FFF3-2927-4189-82F2-CE39DC2628B9}" type="slidenum">
              <a:rPr lang="en-US" altLang="en-US" sz="1200"/>
              <a:pPr/>
              <a:t>6</a:t>
            </a:fld>
            <a:endParaRPr lang="en-US" alt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663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4614" indent="-290236">
              <a:defRPr sz="2400">
                <a:solidFill>
                  <a:schemeClr val="tx1"/>
                </a:solidFill>
                <a:latin typeface="Arial" panose="020B0604020202020204" pitchFamily="34" charset="0"/>
                <a:ea typeface="ＭＳ Ｐゴシック" panose="020B0600070205080204" pitchFamily="34" charset="-128"/>
              </a:defRPr>
            </a:lvl2pPr>
            <a:lvl3pPr marL="1160945" indent="-232189">
              <a:defRPr sz="2400">
                <a:solidFill>
                  <a:schemeClr val="tx1"/>
                </a:solidFill>
                <a:latin typeface="Arial" panose="020B0604020202020204" pitchFamily="34" charset="0"/>
                <a:ea typeface="ＭＳ Ｐゴシック" panose="020B0600070205080204" pitchFamily="34" charset="-128"/>
              </a:defRPr>
            </a:lvl3pPr>
            <a:lvl4pPr marL="1625323" indent="-232189">
              <a:defRPr sz="2400">
                <a:solidFill>
                  <a:schemeClr val="tx1"/>
                </a:solidFill>
                <a:latin typeface="Arial" panose="020B0604020202020204" pitchFamily="34" charset="0"/>
                <a:ea typeface="ＭＳ Ｐゴシック" panose="020B0600070205080204" pitchFamily="34" charset="-128"/>
              </a:defRPr>
            </a:lvl4pPr>
            <a:lvl5pPr marL="2089701" indent="-232189">
              <a:defRPr sz="2400">
                <a:solidFill>
                  <a:schemeClr val="tx1"/>
                </a:solidFill>
                <a:latin typeface="Arial" panose="020B0604020202020204" pitchFamily="34" charset="0"/>
                <a:ea typeface="ＭＳ Ｐゴシック" panose="020B0600070205080204" pitchFamily="34" charset="-128"/>
              </a:defRPr>
            </a:lvl5pPr>
            <a:lvl6pPr marL="2554079"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18457"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82835"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47213"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317994D-FDDD-4E45-A2AA-B6E1DF560FC6}" type="slidenum">
              <a:rPr lang="en-US" altLang="en-US" sz="1200"/>
              <a:pPr/>
              <a:t>7</a:t>
            </a:fld>
            <a:endParaRPr lang="en-US" alt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51612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4614" indent="-290236">
              <a:defRPr sz="2400">
                <a:solidFill>
                  <a:schemeClr val="tx1"/>
                </a:solidFill>
                <a:latin typeface="Arial" panose="020B0604020202020204" pitchFamily="34" charset="0"/>
                <a:ea typeface="ＭＳ Ｐゴシック" panose="020B0600070205080204" pitchFamily="34" charset="-128"/>
              </a:defRPr>
            </a:lvl2pPr>
            <a:lvl3pPr marL="1160945" indent="-232189">
              <a:defRPr sz="2400">
                <a:solidFill>
                  <a:schemeClr val="tx1"/>
                </a:solidFill>
                <a:latin typeface="Arial" panose="020B0604020202020204" pitchFamily="34" charset="0"/>
                <a:ea typeface="ＭＳ Ｐゴシック" panose="020B0600070205080204" pitchFamily="34" charset="-128"/>
              </a:defRPr>
            </a:lvl3pPr>
            <a:lvl4pPr marL="1625323" indent="-232189">
              <a:defRPr sz="2400">
                <a:solidFill>
                  <a:schemeClr val="tx1"/>
                </a:solidFill>
                <a:latin typeface="Arial" panose="020B0604020202020204" pitchFamily="34" charset="0"/>
                <a:ea typeface="ＭＳ Ｐゴシック" panose="020B0600070205080204" pitchFamily="34" charset="-128"/>
              </a:defRPr>
            </a:lvl4pPr>
            <a:lvl5pPr marL="2089701" indent="-232189">
              <a:defRPr sz="2400">
                <a:solidFill>
                  <a:schemeClr val="tx1"/>
                </a:solidFill>
                <a:latin typeface="Arial" panose="020B0604020202020204" pitchFamily="34" charset="0"/>
                <a:ea typeface="ＭＳ Ｐゴシック" panose="020B0600070205080204" pitchFamily="34" charset="-128"/>
              </a:defRPr>
            </a:lvl5pPr>
            <a:lvl6pPr marL="2554079"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18457"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82835"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47213" indent="-23218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7D72A4-A3C2-4506-8CA6-A632453EBDA3}" type="slidenum">
              <a:rPr lang="en-US" altLang="en-US" sz="1200"/>
              <a:pPr/>
              <a:t>8</a:t>
            </a:fld>
            <a:endParaRPr lang="en-US" alt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32384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C5AB22D-B056-4B89-A8FF-0F36C51AB9F6}" type="slidenum">
              <a:rPr lang="en-US" altLang="en-US" smtClean="0"/>
              <a:pPr/>
              <a:t>‹#›</a:t>
            </a:fld>
            <a:endParaRPr lang="en-US" altLang="en-US"/>
          </a:p>
        </p:txBody>
      </p:sp>
    </p:spTree>
    <p:extLst>
      <p:ext uri="{BB962C8B-B14F-4D97-AF65-F5344CB8AC3E}">
        <p14:creationId xmlns:p14="http://schemas.microsoft.com/office/powerpoint/2010/main" val="2434301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017A91F-3CFE-4776-B294-A4D30EC815A2}" type="slidenum">
              <a:rPr lang="en-US" altLang="en-US" smtClean="0"/>
              <a:pPr/>
              <a:t>‹#›</a:t>
            </a:fld>
            <a:endParaRPr lang="en-US" altLang="en-US"/>
          </a:p>
        </p:txBody>
      </p:sp>
    </p:spTree>
    <p:extLst>
      <p:ext uri="{BB962C8B-B14F-4D97-AF65-F5344CB8AC3E}">
        <p14:creationId xmlns:p14="http://schemas.microsoft.com/office/powerpoint/2010/main" val="530076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821507F-90D2-4DCF-BE65-62254DEF0368}" type="slidenum">
              <a:rPr lang="en-US" altLang="en-US" smtClean="0"/>
              <a:pPr/>
              <a:t>‹#›</a:t>
            </a:fld>
            <a:endParaRPr lang="en-US" altLang="en-US"/>
          </a:p>
        </p:txBody>
      </p:sp>
    </p:spTree>
    <p:extLst>
      <p:ext uri="{BB962C8B-B14F-4D97-AF65-F5344CB8AC3E}">
        <p14:creationId xmlns:p14="http://schemas.microsoft.com/office/powerpoint/2010/main" val="933137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C5AB22D-B056-4B89-A8FF-0F36C51AB9F6}" type="slidenum">
              <a:rPr lang="en-US" altLang="en-US" smtClean="0"/>
              <a:pPr/>
              <a:t>‹#›</a:t>
            </a:fld>
            <a:endParaRPr lang="en-US" altLang="en-US"/>
          </a:p>
        </p:txBody>
      </p:sp>
    </p:spTree>
    <p:extLst>
      <p:ext uri="{BB962C8B-B14F-4D97-AF65-F5344CB8AC3E}">
        <p14:creationId xmlns:p14="http://schemas.microsoft.com/office/powerpoint/2010/main" val="84111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0D37095-1B44-4331-9E94-F506A70DDAA4}" type="slidenum">
              <a:rPr lang="en-US" altLang="en-US" smtClean="0"/>
              <a:pPr/>
              <a:t>‹#›</a:t>
            </a:fld>
            <a:endParaRPr lang="en-US" altLang="en-US"/>
          </a:p>
        </p:txBody>
      </p:sp>
    </p:spTree>
    <p:extLst>
      <p:ext uri="{BB962C8B-B14F-4D97-AF65-F5344CB8AC3E}">
        <p14:creationId xmlns:p14="http://schemas.microsoft.com/office/powerpoint/2010/main" val="1740454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2835AA5-CF5E-4FEF-A83E-1735B64036E5}" type="slidenum">
              <a:rPr lang="en-US" altLang="en-US" smtClean="0"/>
              <a:pPr/>
              <a:t>‹#›</a:t>
            </a:fld>
            <a:endParaRPr lang="en-US" altLang="en-US"/>
          </a:p>
        </p:txBody>
      </p:sp>
    </p:spTree>
    <p:extLst>
      <p:ext uri="{BB962C8B-B14F-4D97-AF65-F5344CB8AC3E}">
        <p14:creationId xmlns:p14="http://schemas.microsoft.com/office/powerpoint/2010/main" val="915459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2D345A0-9D80-43EC-BA1C-4DD3AF87CD88}" type="slidenum">
              <a:rPr lang="en-US" altLang="en-US" smtClean="0"/>
              <a:pPr/>
              <a:t>‹#›</a:t>
            </a:fld>
            <a:endParaRPr lang="en-US" altLang="en-US"/>
          </a:p>
        </p:txBody>
      </p:sp>
    </p:spTree>
    <p:extLst>
      <p:ext uri="{BB962C8B-B14F-4D97-AF65-F5344CB8AC3E}">
        <p14:creationId xmlns:p14="http://schemas.microsoft.com/office/powerpoint/2010/main" val="126404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390404A-13A9-4063-948F-2DF097DE9C31}" type="slidenum">
              <a:rPr lang="en-US" altLang="en-US" smtClean="0"/>
              <a:pPr/>
              <a:t>‹#›</a:t>
            </a:fld>
            <a:endParaRPr lang="en-US" altLang="en-US"/>
          </a:p>
        </p:txBody>
      </p:sp>
    </p:spTree>
    <p:extLst>
      <p:ext uri="{BB962C8B-B14F-4D97-AF65-F5344CB8AC3E}">
        <p14:creationId xmlns:p14="http://schemas.microsoft.com/office/powerpoint/2010/main" val="145778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C5DCEC9-E92A-4C43-A9FC-DC4E37DD233A}" type="slidenum">
              <a:rPr lang="en-US" altLang="en-US" smtClean="0"/>
              <a:pPr/>
              <a:t>‹#›</a:t>
            </a:fld>
            <a:endParaRPr lang="en-US" altLang="en-US"/>
          </a:p>
        </p:txBody>
      </p:sp>
    </p:spTree>
    <p:extLst>
      <p:ext uri="{BB962C8B-B14F-4D97-AF65-F5344CB8AC3E}">
        <p14:creationId xmlns:p14="http://schemas.microsoft.com/office/powerpoint/2010/main" val="1391268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A360F1C7-0D75-4FEE-9107-BE79D2F3D59A}" type="slidenum">
              <a:rPr lang="en-US" altLang="en-US" smtClean="0"/>
              <a:pPr/>
              <a:t>‹#›</a:t>
            </a:fld>
            <a:endParaRPr lang="en-US" altLang="en-US"/>
          </a:p>
        </p:txBody>
      </p:sp>
    </p:spTree>
    <p:extLst>
      <p:ext uri="{BB962C8B-B14F-4D97-AF65-F5344CB8AC3E}">
        <p14:creationId xmlns:p14="http://schemas.microsoft.com/office/powerpoint/2010/main" val="35103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D5C1235-242D-4198-A299-987E4FCAEEFD}" type="slidenum">
              <a:rPr lang="en-US" altLang="en-US" smtClean="0"/>
              <a:pPr/>
              <a:t>‹#›</a:t>
            </a:fld>
            <a:endParaRPr lang="en-US" altLang="en-US"/>
          </a:p>
        </p:txBody>
      </p:sp>
    </p:spTree>
    <p:extLst>
      <p:ext uri="{BB962C8B-B14F-4D97-AF65-F5344CB8AC3E}">
        <p14:creationId xmlns:p14="http://schemas.microsoft.com/office/powerpoint/2010/main" val="2155679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0D37095-1B44-4331-9E94-F506A70DDAA4}" type="slidenum">
              <a:rPr lang="en-US" altLang="en-US" smtClean="0"/>
              <a:pPr/>
              <a:t>‹#›</a:t>
            </a:fld>
            <a:endParaRPr lang="en-US" altLang="en-US"/>
          </a:p>
        </p:txBody>
      </p:sp>
    </p:spTree>
    <p:extLst>
      <p:ext uri="{BB962C8B-B14F-4D97-AF65-F5344CB8AC3E}">
        <p14:creationId xmlns:p14="http://schemas.microsoft.com/office/powerpoint/2010/main" val="1519212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41C8CBF-E230-44F1-8C63-26F14F00B9ED}" type="slidenum">
              <a:rPr lang="en-US" altLang="en-US" smtClean="0"/>
              <a:pPr/>
              <a:t>‹#›</a:t>
            </a:fld>
            <a:endParaRPr lang="en-US" altLang="en-US"/>
          </a:p>
        </p:txBody>
      </p:sp>
    </p:spTree>
    <p:extLst>
      <p:ext uri="{BB962C8B-B14F-4D97-AF65-F5344CB8AC3E}">
        <p14:creationId xmlns:p14="http://schemas.microsoft.com/office/powerpoint/2010/main" val="904238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017A91F-3CFE-4776-B294-A4D30EC815A2}" type="slidenum">
              <a:rPr lang="en-US" altLang="en-US" smtClean="0"/>
              <a:pPr/>
              <a:t>‹#›</a:t>
            </a:fld>
            <a:endParaRPr lang="en-US" altLang="en-US"/>
          </a:p>
        </p:txBody>
      </p:sp>
    </p:spTree>
    <p:extLst>
      <p:ext uri="{BB962C8B-B14F-4D97-AF65-F5344CB8AC3E}">
        <p14:creationId xmlns:p14="http://schemas.microsoft.com/office/powerpoint/2010/main" val="1719312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821507F-90D2-4DCF-BE65-62254DEF0368}" type="slidenum">
              <a:rPr lang="en-US" altLang="en-US" smtClean="0"/>
              <a:pPr/>
              <a:t>‹#›</a:t>
            </a:fld>
            <a:endParaRPr lang="en-US" altLang="en-US"/>
          </a:p>
        </p:txBody>
      </p:sp>
    </p:spTree>
    <p:extLst>
      <p:ext uri="{BB962C8B-B14F-4D97-AF65-F5344CB8AC3E}">
        <p14:creationId xmlns:p14="http://schemas.microsoft.com/office/powerpoint/2010/main" val="603054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2835AA5-CF5E-4FEF-A83E-1735B64036E5}" type="slidenum">
              <a:rPr lang="en-US" altLang="en-US" smtClean="0"/>
              <a:pPr/>
              <a:t>‹#›</a:t>
            </a:fld>
            <a:endParaRPr lang="en-US" altLang="en-US"/>
          </a:p>
        </p:txBody>
      </p:sp>
    </p:spTree>
    <p:extLst>
      <p:ext uri="{BB962C8B-B14F-4D97-AF65-F5344CB8AC3E}">
        <p14:creationId xmlns:p14="http://schemas.microsoft.com/office/powerpoint/2010/main" val="84929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2D345A0-9D80-43EC-BA1C-4DD3AF87CD88}" type="slidenum">
              <a:rPr lang="en-US" altLang="en-US" smtClean="0"/>
              <a:pPr/>
              <a:t>‹#›</a:t>
            </a:fld>
            <a:endParaRPr lang="en-US" altLang="en-US"/>
          </a:p>
        </p:txBody>
      </p:sp>
    </p:spTree>
    <p:extLst>
      <p:ext uri="{BB962C8B-B14F-4D97-AF65-F5344CB8AC3E}">
        <p14:creationId xmlns:p14="http://schemas.microsoft.com/office/powerpoint/2010/main" val="259287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390404A-13A9-4063-948F-2DF097DE9C31}" type="slidenum">
              <a:rPr lang="en-US" altLang="en-US" smtClean="0"/>
              <a:pPr/>
              <a:t>‹#›</a:t>
            </a:fld>
            <a:endParaRPr lang="en-US" altLang="en-US"/>
          </a:p>
        </p:txBody>
      </p:sp>
    </p:spTree>
    <p:extLst>
      <p:ext uri="{BB962C8B-B14F-4D97-AF65-F5344CB8AC3E}">
        <p14:creationId xmlns:p14="http://schemas.microsoft.com/office/powerpoint/2010/main" val="961447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C5DCEC9-E92A-4C43-A9FC-DC4E37DD233A}" type="slidenum">
              <a:rPr lang="en-US" altLang="en-US" smtClean="0"/>
              <a:pPr/>
              <a:t>‹#›</a:t>
            </a:fld>
            <a:endParaRPr lang="en-US" altLang="en-US"/>
          </a:p>
        </p:txBody>
      </p:sp>
    </p:spTree>
    <p:extLst>
      <p:ext uri="{BB962C8B-B14F-4D97-AF65-F5344CB8AC3E}">
        <p14:creationId xmlns:p14="http://schemas.microsoft.com/office/powerpoint/2010/main" val="1045667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A360F1C7-0D75-4FEE-9107-BE79D2F3D59A}" type="slidenum">
              <a:rPr lang="en-US" altLang="en-US" smtClean="0"/>
              <a:pPr/>
              <a:t>‹#›</a:t>
            </a:fld>
            <a:endParaRPr lang="en-US" altLang="en-US"/>
          </a:p>
        </p:txBody>
      </p:sp>
    </p:spTree>
    <p:extLst>
      <p:ext uri="{BB962C8B-B14F-4D97-AF65-F5344CB8AC3E}">
        <p14:creationId xmlns:p14="http://schemas.microsoft.com/office/powerpoint/2010/main" val="133836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D5C1235-242D-4198-A299-987E4FCAEEFD}" type="slidenum">
              <a:rPr lang="en-US" altLang="en-US" smtClean="0"/>
              <a:pPr/>
              <a:t>‹#›</a:t>
            </a:fld>
            <a:endParaRPr lang="en-US" altLang="en-US"/>
          </a:p>
        </p:txBody>
      </p:sp>
    </p:spTree>
    <p:extLst>
      <p:ext uri="{BB962C8B-B14F-4D97-AF65-F5344CB8AC3E}">
        <p14:creationId xmlns:p14="http://schemas.microsoft.com/office/powerpoint/2010/main" val="18697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41C8CBF-E230-44F1-8C63-26F14F00B9ED}" type="slidenum">
              <a:rPr lang="en-US" altLang="en-US" smtClean="0"/>
              <a:pPr/>
              <a:t>‹#›</a:t>
            </a:fld>
            <a:endParaRPr lang="en-US" altLang="en-US"/>
          </a:p>
        </p:txBody>
      </p:sp>
    </p:spTree>
    <p:extLst>
      <p:ext uri="{BB962C8B-B14F-4D97-AF65-F5344CB8AC3E}">
        <p14:creationId xmlns:p14="http://schemas.microsoft.com/office/powerpoint/2010/main" val="33281057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18F54-962A-4F19-B205-E04EB2D5336A}" type="slidenum">
              <a:rPr lang="en-US" altLang="en-US" smtClean="0"/>
              <a:pPr/>
              <a:t>‹#›</a:t>
            </a:fld>
            <a:endParaRPr lang="en-US" altLang="en-US"/>
          </a:p>
        </p:txBody>
      </p:sp>
    </p:spTree>
    <p:extLst>
      <p:ext uri="{BB962C8B-B14F-4D97-AF65-F5344CB8AC3E}">
        <p14:creationId xmlns:p14="http://schemas.microsoft.com/office/powerpoint/2010/main" val="1039944489"/>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18F54-962A-4F19-B205-E04EB2D5336A}" type="slidenum">
              <a:rPr lang="en-US" altLang="en-US" smtClean="0"/>
              <a:pPr/>
              <a:t>‹#›</a:t>
            </a:fld>
            <a:endParaRPr lang="en-US" altLang="en-US"/>
          </a:p>
        </p:txBody>
      </p:sp>
    </p:spTree>
    <p:extLst>
      <p:ext uri="{BB962C8B-B14F-4D97-AF65-F5344CB8AC3E}">
        <p14:creationId xmlns:p14="http://schemas.microsoft.com/office/powerpoint/2010/main" val="1237986256"/>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5"/>
          <p:cNvSpPr>
            <a:spLocks noGrp="1"/>
          </p:cNvSpPr>
          <p:nvPr>
            <p:ph type="title"/>
          </p:nvPr>
        </p:nvSpPr>
        <p:spPr/>
        <p:txBody>
          <a:bodyPr/>
          <a:lstStyle/>
          <a:p>
            <a:pPr eaLnBrk="1" hangingPunct="1"/>
            <a:r>
              <a:rPr lang="en-US" altLang="en-US" dirty="0" smtClean="0">
                <a:ea typeface="ＭＳ Ｐゴシック" panose="020B0600070205080204" pitchFamily="34" charset="-128"/>
              </a:rPr>
              <a:t>Artificial VS. Natural Selection</a:t>
            </a:r>
            <a:endParaRPr lang="en-US" altLang="en-US" dirty="0" smtClean="0">
              <a:ea typeface="ＭＳ Ｐゴシック" panose="020B0600070205080204" pitchFamily="34" charset="-128"/>
            </a:endParaRPr>
          </a:p>
        </p:txBody>
      </p:sp>
      <p:sp>
        <p:nvSpPr>
          <p:cNvPr id="7" name="Subtitle 6"/>
          <p:cNvSpPr>
            <a:spLocks noGrp="1"/>
          </p:cNvSpPr>
          <p:nvPr>
            <p:ph type="body" idx="1"/>
          </p:nvPr>
        </p:nvSpPr>
        <p:spPr/>
        <p:txBody>
          <a:bodyPr/>
          <a:lstStyle/>
          <a:p>
            <a:pPr eaLnBrk="1" hangingPunct="1">
              <a:buFont typeface="Wingdings 2" charset="2"/>
              <a:buNone/>
              <a:defRPr/>
            </a:pPr>
            <a:r>
              <a:rPr lang="en-US" cap="none" dirty="0" smtClean="0"/>
              <a:t>Chapter 16.1, 16.2, &amp; 16.3 (p.380-391)</a:t>
            </a:r>
            <a:endParaRPr lang="en-US" cap="none"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Selection</a:t>
            </a:r>
            <a:endParaRPr lang="en-US" dirty="0"/>
          </a:p>
        </p:txBody>
      </p:sp>
      <p:sp>
        <p:nvSpPr>
          <p:cNvPr id="3" name="Content Placeholder 2"/>
          <p:cNvSpPr>
            <a:spLocks noGrp="1"/>
          </p:cNvSpPr>
          <p:nvPr>
            <p:ph idx="1"/>
          </p:nvPr>
        </p:nvSpPr>
        <p:spPr/>
        <p:txBody>
          <a:bodyPr>
            <a:normAutofit fontScale="55000" lnSpcReduction="20000"/>
          </a:bodyPr>
          <a:lstStyle/>
          <a:p>
            <a:pPr lvl="0"/>
            <a:r>
              <a:rPr lang="en-US" b="1" dirty="0"/>
              <a:t>Individuals within a population vary in their heritable traits.  </a:t>
            </a:r>
            <a:endParaRPr lang="en-US" b="1" dirty="0" smtClean="0"/>
          </a:p>
          <a:p>
            <a:pPr marL="0" lvl="0" indent="0">
              <a:buNone/>
            </a:pPr>
            <a:r>
              <a:rPr lang="en-US" b="1" dirty="0" smtClean="0"/>
              <a:t>	(</a:t>
            </a:r>
            <a:r>
              <a:rPr lang="en-US" b="1" dirty="0"/>
              <a:t>sources of variation: mutation, sexual reproduction, gene flow, genetic drift)</a:t>
            </a:r>
            <a:endParaRPr lang="en-US" dirty="0"/>
          </a:p>
          <a:p>
            <a:endParaRPr lang="en-US" dirty="0"/>
          </a:p>
          <a:p>
            <a:pPr lvl="0"/>
            <a:r>
              <a:rPr lang="en-US" b="1" dirty="0"/>
              <a:t>In the specific environment the population exists in, competition between individuals will determine who survives and reproduces and who does not</a:t>
            </a:r>
            <a:r>
              <a:rPr lang="en-US" b="1" dirty="0" smtClean="0"/>
              <a:t>.</a:t>
            </a:r>
            <a:endParaRPr lang="en-US" dirty="0"/>
          </a:p>
          <a:p>
            <a:pPr lvl="1"/>
            <a:r>
              <a:rPr lang="en-US" b="1" dirty="0"/>
              <a:t>Those with traits that enable them to compete and survive in their environment tend to reproduce more.</a:t>
            </a:r>
            <a:endParaRPr lang="en-US" dirty="0"/>
          </a:p>
          <a:p>
            <a:pPr marL="400050" lvl="1" indent="0">
              <a:buNone/>
            </a:pPr>
            <a:r>
              <a:rPr lang="en-US" b="1" dirty="0"/>
              <a:t> </a:t>
            </a:r>
            <a:endParaRPr lang="en-US" dirty="0"/>
          </a:p>
          <a:p>
            <a:pPr lvl="1"/>
            <a:r>
              <a:rPr lang="en-US" b="1" dirty="0"/>
              <a:t>Those with traits that don’t enable them to compete and survive in their environment tend to reproduce less.</a:t>
            </a:r>
            <a:endParaRPr lang="en-US" dirty="0"/>
          </a:p>
          <a:p>
            <a:endParaRPr lang="en-US" dirty="0"/>
          </a:p>
          <a:p>
            <a:pPr lvl="0"/>
            <a:r>
              <a:rPr lang="en-US" b="1" dirty="0"/>
              <a:t>Individuals who reproduce pass on their genes (and traits) to their offspring.</a:t>
            </a:r>
            <a:endParaRPr lang="en-US" dirty="0"/>
          </a:p>
          <a:p>
            <a:pPr marL="0" indent="0">
              <a:buNone/>
            </a:pPr>
            <a:r>
              <a:rPr lang="en-US" b="1" dirty="0"/>
              <a:t> </a:t>
            </a:r>
            <a:endParaRPr lang="en-US" dirty="0"/>
          </a:p>
          <a:p>
            <a:pPr lvl="0"/>
            <a:r>
              <a:rPr lang="en-US" b="1" dirty="0"/>
              <a:t>After one or more generations living under the same environmental pressures, the frequency of traits within the population shifts</a:t>
            </a:r>
            <a:r>
              <a:rPr lang="en-US" b="1" dirty="0" smtClean="0"/>
              <a:t>.</a:t>
            </a:r>
            <a:endParaRPr lang="en-US" dirty="0"/>
          </a:p>
          <a:p>
            <a:pPr lvl="1"/>
            <a:r>
              <a:rPr lang="en-US" b="1" dirty="0"/>
              <a:t>More individual organisms now express the more “favorable” trait that allows them to compete, survive, and reproduce within the environment.</a:t>
            </a:r>
            <a:endParaRPr lang="en-US" dirty="0"/>
          </a:p>
          <a:p>
            <a:endParaRPr lang="en-US" dirty="0"/>
          </a:p>
        </p:txBody>
      </p:sp>
    </p:spTree>
    <p:extLst>
      <p:ext uri="{BB962C8B-B14F-4D97-AF65-F5344CB8AC3E}">
        <p14:creationId xmlns:p14="http://schemas.microsoft.com/office/powerpoint/2010/main" val="2934611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Wolves </a:t>
            </a:r>
            <a:r>
              <a:rPr lang="en-US" dirty="0" smtClean="0">
                <a:sym typeface="Wingdings" panose="05000000000000000000" pitchFamily="2" charset="2"/>
              </a:rPr>
              <a:t> Proto-dog</a:t>
            </a:r>
            <a:endParaRPr lang="en-US" dirty="0"/>
          </a:p>
        </p:txBody>
      </p:sp>
      <p:sp>
        <p:nvSpPr>
          <p:cNvPr id="3" name="Content Placeholder 2"/>
          <p:cNvSpPr>
            <a:spLocks noGrp="1"/>
          </p:cNvSpPr>
          <p:nvPr>
            <p:ph idx="1"/>
          </p:nvPr>
        </p:nvSpPr>
        <p:spPr>
          <a:xfrm>
            <a:off x="457200" y="1600200"/>
            <a:ext cx="8229600" cy="4876800"/>
          </a:xfrm>
        </p:spPr>
        <p:txBody>
          <a:bodyPr>
            <a:normAutofit fontScale="32500" lnSpcReduction="20000"/>
          </a:bodyPr>
          <a:lstStyle/>
          <a:p>
            <a:pPr lvl="0"/>
            <a:r>
              <a:rPr lang="en-US" sz="4600" b="1" dirty="0"/>
              <a:t>Individuals within the wolf population have heritable variations in size, aggression, intelligence, flight distance</a:t>
            </a:r>
            <a:r>
              <a:rPr lang="en-US" sz="4600" b="1" dirty="0" smtClean="0"/>
              <a:t>.</a:t>
            </a:r>
            <a:endParaRPr lang="en-US" sz="4600" dirty="0"/>
          </a:p>
          <a:p>
            <a:pPr marL="0" indent="0">
              <a:buNone/>
            </a:pPr>
            <a:endParaRPr lang="en-US" sz="4600" dirty="0"/>
          </a:p>
          <a:p>
            <a:pPr lvl="0"/>
            <a:r>
              <a:rPr lang="en-US" sz="4600" b="1" dirty="0"/>
              <a:t>After humans settle into villages and dispose of animal carcasses and waste in dumps, competition between individuals will determine who survives and reproduces and who does not.</a:t>
            </a:r>
            <a:endParaRPr lang="en-US" sz="4600" dirty="0"/>
          </a:p>
          <a:p>
            <a:endParaRPr lang="en-US" sz="4600" dirty="0"/>
          </a:p>
          <a:p>
            <a:pPr lvl="1"/>
            <a:r>
              <a:rPr lang="en-US" sz="4600" b="1" dirty="0"/>
              <a:t>Those individuals that are smaller, less aggressive, less intelligent, and with shorter flight distance are unable to compete for a position in a wolf pack, are attracted to the dumps, survive and reproduce close to human settlements.</a:t>
            </a:r>
            <a:endParaRPr lang="en-US" sz="4600" dirty="0"/>
          </a:p>
          <a:p>
            <a:pPr marL="0" indent="0">
              <a:buNone/>
            </a:pPr>
            <a:r>
              <a:rPr lang="en-US" sz="4600" b="1" dirty="0"/>
              <a:t> </a:t>
            </a:r>
            <a:endParaRPr lang="en-US" sz="4600" dirty="0"/>
          </a:p>
          <a:p>
            <a:pPr lvl="1"/>
            <a:r>
              <a:rPr lang="en-US" sz="4600" b="1" dirty="0"/>
              <a:t>Those individuals that are larger, more aggressive, more intelligent, and with longer flight distance are able to compete for a position in a wolf pack, are not attracted to the dumps and do not survive and reproduce close to human settlements.</a:t>
            </a:r>
            <a:endParaRPr lang="en-US" sz="4600" dirty="0"/>
          </a:p>
          <a:p>
            <a:pPr marL="0" indent="0">
              <a:buNone/>
            </a:pPr>
            <a:endParaRPr lang="en-US" sz="4600" dirty="0"/>
          </a:p>
          <a:p>
            <a:pPr lvl="0"/>
            <a:r>
              <a:rPr lang="en-US" sz="4600" b="1" dirty="0"/>
              <a:t>Wolves who reproduce close to human settlements pass on their genes (and traits) to their offspring.</a:t>
            </a:r>
            <a:endParaRPr lang="en-US" sz="4600" dirty="0"/>
          </a:p>
          <a:p>
            <a:pPr marL="0" indent="0">
              <a:buNone/>
            </a:pPr>
            <a:endParaRPr lang="en-US" sz="4600" dirty="0"/>
          </a:p>
          <a:p>
            <a:pPr lvl="0"/>
            <a:r>
              <a:rPr lang="en-US" sz="4600" b="1" dirty="0"/>
              <a:t>After one or more generations with access to dumps, the frequency of traits within the population of wolves living close to human settlements </a:t>
            </a:r>
            <a:r>
              <a:rPr lang="en-US" sz="4600" b="1" dirty="0" smtClean="0"/>
              <a:t>shifts.</a:t>
            </a:r>
            <a:endParaRPr lang="en-US" sz="4600" dirty="0"/>
          </a:p>
          <a:p>
            <a:pPr lvl="1"/>
            <a:r>
              <a:rPr lang="en-US" sz="4600" b="1" dirty="0" smtClean="0"/>
              <a:t>More </a:t>
            </a:r>
            <a:r>
              <a:rPr lang="en-US" sz="4600" b="1" dirty="0"/>
              <a:t>wolves living close to human settlements are now smaller, less aggressive, less intelligent, and with shorter flight distances because this is the more “favorable” trait that allowed their parents to compete, survive, and reproduce within the environment.</a:t>
            </a:r>
            <a:endParaRPr lang="en-US" sz="4600" dirty="0"/>
          </a:p>
          <a:p>
            <a:endParaRPr lang="en-US" dirty="0"/>
          </a:p>
        </p:txBody>
      </p:sp>
    </p:spTree>
    <p:extLst>
      <p:ext uri="{BB962C8B-B14F-4D97-AF65-F5344CB8AC3E}">
        <p14:creationId xmlns:p14="http://schemas.microsoft.com/office/powerpoint/2010/main" val="2563354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ym typeface="Wingdings" panose="05000000000000000000" pitchFamily="2" charset="2"/>
              </a:rPr>
              <a:t>Proto-dog  Domesticated Dog</a:t>
            </a:r>
            <a:endParaRPr lang="en-US" dirty="0"/>
          </a:p>
        </p:txBody>
      </p:sp>
      <p:sp>
        <p:nvSpPr>
          <p:cNvPr id="3" name="Content Placeholder 2"/>
          <p:cNvSpPr>
            <a:spLocks noGrp="1"/>
          </p:cNvSpPr>
          <p:nvPr>
            <p:ph idx="1"/>
          </p:nvPr>
        </p:nvSpPr>
        <p:spPr>
          <a:xfrm>
            <a:off x="457200" y="1447800"/>
            <a:ext cx="8229600" cy="5029200"/>
          </a:xfrm>
        </p:spPr>
        <p:txBody>
          <a:bodyPr>
            <a:noAutofit/>
          </a:bodyPr>
          <a:lstStyle/>
          <a:p>
            <a:pPr lvl="0"/>
            <a:r>
              <a:rPr lang="en-US" sz="1600" b="1" dirty="0"/>
              <a:t>Individuals within the proto-dog population have heritable variations in types of vocalization</a:t>
            </a:r>
            <a:r>
              <a:rPr lang="en-US" sz="1600" b="1" dirty="0" smtClean="0"/>
              <a:t>.</a:t>
            </a:r>
            <a:endParaRPr lang="en-US" sz="1600" dirty="0" smtClean="0"/>
          </a:p>
          <a:p>
            <a:pPr marL="0" indent="0">
              <a:buNone/>
            </a:pPr>
            <a:endParaRPr lang="en-US" sz="1600" dirty="0" smtClean="0"/>
          </a:p>
          <a:p>
            <a:pPr lvl="0"/>
            <a:r>
              <a:rPr lang="en-US" sz="1600" b="1" dirty="0" smtClean="0"/>
              <a:t>Humans </a:t>
            </a:r>
            <a:r>
              <a:rPr lang="en-US" sz="1600" b="1" dirty="0"/>
              <a:t>realize that those individuals that are able to bark (and bark loudest) are best at warning them of attack from neighboring tribes</a:t>
            </a:r>
            <a:r>
              <a:rPr lang="en-US" sz="1600" b="1" dirty="0" smtClean="0"/>
              <a:t>.</a:t>
            </a:r>
            <a:endParaRPr lang="en-US" sz="1600" dirty="0"/>
          </a:p>
          <a:p>
            <a:pPr lvl="1"/>
            <a:r>
              <a:rPr lang="en-US" sz="1600" b="1" dirty="0"/>
              <a:t>Those individuals that bark more and loudest are chosen to mate together</a:t>
            </a:r>
            <a:r>
              <a:rPr lang="en-US" sz="1600" b="1" dirty="0" smtClean="0"/>
              <a:t>.</a:t>
            </a:r>
            <a:endParaRPr lang="en-US" sz="1600" dirty="0"/>
          </a:p>
          <a:p>
            <a:pPr lvl="1"/>
            <a:r>
              <a:rPr lang="en-US" sz="1600" b="1" dirty="0"/>
              <a:t>Those individuals that do not bark or bark more quietly are killed.</a:t>
            </a:r>
            <a:endParaRPr lang="en-US" sz="1600" dirty="0"/>
          </a:p>
          <a:p>
            <a:pPr marL="0" indent="0">
              <a:buNone/>
            </a:pPr>
            <a:endParaRPr lang="en-US" sz="1600" dirty="0"/>
          </a:p>
          <a:p>
            <a:pPr lvl="0"/>
            <a:r>
              <a:rPr lang="en-US" sz="1600" b="1" dirty="0"/>
              <a:t>The individuals that are allowed to reproduce pass on their genes (and traits) to their offspring.</a:t>
            </a:r>
            <a:endParaRPr lang="en-US" sz="1600" dirty="0"/>
          </a:p>
          <a:p>
            <a:endParaRPr lang="en-US" sz="1600" dirty="0"/>
          </a:p>
          <a:p>
            <a:pPr lvl="0"/>
            <a:r>
              <a:rPr lang="en-US" sz="1600" b="1" dirty="0"/>
              <a:t>After one or more generations of selective breeding, the frequency of traits within the population of proto-dogs living amongst humans shifts.  Other traits begin to show increased variation (coat color, ear shape, etc.) because these genes are linked to the gene that controls vocalization</a:t>
            </a:r>
            <a:r>
              <a:rPr lang="en-US" sz="1600" b="1" dirty="0" smtClean="0"/>
              <a:t>.</a:t>
            </a:r>
            <a:endParaRPr lang="en-US" sz="1600" dirty="0"/>
          </a:p>
          <a:p>
            <a:pPr lvl="1"/>
            <a:r>
              <a:rPr lang="en-US" sz="1600" b="1" dirty="0"/>
              <a:t>More proto-dogs are now able to bark or bark more loudly because this trait is considered to be most “favorable” by humans</a:t>
            </a:r>
            <a:r>
              <a:rPr lang="en-US" sz="1600" b="1" dirty="0" smtClean="0"/>
              <a:t>.</a:t>
            </a:r>
            <a:endParaRPr lang="en-US" sz="1600" dirty="0"/>
          </a:p>
        </p:txBody>
      </p:sp>
    </p:spTree>
    <p:extLst>
      <p:ext uri="{BB962C8B-B14F-4D97-AF65-F5344CB8AC3E}">
        <p14:creationId xmlns:p14="http://schemas.microsoft.com/office/powerpoint/2010/main" val="3719859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a:t>
            </a:r>
            <a:r>
              <a:rPr lang="en-US" dirty="0" smtClean="0">
                <a:sym typeface="Wingdings" panose="05000000000000000000" pitchFamily="2" charset="2"/>
              </a:rPr>
              <a:t> Dark Fur</a:t>
            </a:r>
            <a:endParaRPr lang="en-US" dirty="0"/>
          </a:p>
        </p:txBody>
      </p:sp>
      <p:sp>
        <p:nvSpPr>
          <p:cNvPr id="3" name="Content Placeholder 2"/>
          <p:cNvSpPr>
            <a:spLocks noGrp="1"/>
          </p:cNvSpPr>
          <p:nvPr>
            <p:ph idx="1"/>
          </p:nvPr>
        </p:nvSpPr>
        <p:spPr>
          <a:xfrm>
            <a:off x="457200" y="1371600"/>
            <a:ext cx="8229600" cy="5029200"/>
          </a:xfrm>
        </p:spPr>
        <p:txBody>
          <a:bodyPr>
            <a:normAutofit fontScale="40000" lnSpcReduction="20000"/>
          </a:bodyPr>
          <a:lstStyle/>
          <a:p>
            <a:pPr lvl="0"/>
            <a:r>
              <a:rPr lang="en-US" sz="4600" b="1" dirty="0"/>
              <a:t>Individuals within the </a:t>
            </a:r>
            <a:r>
              <a:rPr lang="en-US" sz="4600" b="1" dirty="0" smtClean="0"/>
              <a:t>mouse population </a:t>
            </a:r>
            <a:r>
              <a:rPr lang="en-US" sz="4600" b="1" dirty="0"/>
              <a:t>have heritable variations in </a:t>
            </a:r>
            <a:r>
              <a:rPr lang="en-US" sz="4600" b="1" dirty="0" smtClean="0"/>
              <a:t>coat color.</a:t>
            </a:r>
            <a:endParaRPr lang="en-US" sz="4600" dirty="0"/>
          </a:p>
          <a:p>
            <a:pPr marL="0" indent="0">
              <a:buNone/>
            </a:pPr>
            <a:endParaRPr lang="en-US" sz="4600" dirty="0"/>
          </a:p>
          <a:p>
            <a:pPr lvl="0"/>
            <a:r>
              <a:rPr lang="en-US" sz="4600" b="1" dirty="0"/>
              <a:t>After </a:t>
            </a:r>
            <a:r>
              <a:rPr lang="en-US" sz="4600" b="1" dirty="0" smtClean="0"/>
              <a:t>a volcanic eruption changes the color of the rocks, </a:t>
            </a:r>
            <a:r>
              <a:rPr lang="en-US" sz="4600" b="1" dirty="0"/>
              <a:t>competition between individuals will determine who survives and reproduces and who does not.</a:t>
            </a:r>
            <a:endParaRPr lang="en-US" sz="4600" dirty="0"/>
          </a:p>
          <a:p>
            <a:endParaRPr lang="en-US" sz="4600" dirty="0"/>
          </a:p>
          <a:p>
            <a:pPr lvl="1"/>
            <a:r>
              <a:rPr lang="en-US" sz="4600" b="1" dirty="0"/>
              <a:t>Those individuals </a:t>
            </a:r>
            <a:r>
              <a:rPr lang="en-US" sz="4600" b="1" dirty="0" smtClean="0"/>
              <a:t>with dark coats are better camouflaged against the dark rock of the lava flow, </a:t>
            </a:r>
            <a:r>
              <a:rPr lang="en-US" sz="4600" b="1" dirty="0"/>
              <a:t>survive and </a:t>
            </a:r>
            <a:r>
              <a:rPr lang="en-US" sz="4600" b="1" dirty="0" smtClean="0"/>
              <a:t>reproduce.</a:t>
            </a:r>
            <a:endParaRPr lang="en-US" sz="4600" dirty="0"/>
          </a:p>
          <a:p>
            <a:pPr marL="0" indent="0">
              <a:buNone/>
            </a:pPr>
            <a:r>
              <a:rPr lang="en-US" sz="4600" b="1" dirty="0"/>
              <a:t> </a:t>
            </a:r>
            <a:endParaRPr lang="en-US" sz="4600" dirty="0"/>
          </a:p>
          <a:p>
            <a:pPr lvl="1"/>
            <a:r>
              <a:rPr lang="en-US" sz="4600" b="1" dirty="0"/>
              <a:t>Those individuals with </a:t>
            </a:r>
            <a:r>
              <a:rPr lang="en-US" sz="4600" b="1" dirty="0" smtClean="0"/>
              <a:t>light coats stand out </a:t>
            </a:r>
            <a:r>
              <a:rPr lang="en-US" sz="4600" b="1" dirty="0"/>
              <a:t>against the dark rock of the lava flow, </a:t>
            </a:r>
            <a:r>
              <a:rPr lang="en-US" sz="4600" b="1" dirty="0" smtClean="0"/>
              <a:t>are caught more frequently by predators and do not reproduce.</a:t>
            </a:r>
            <a:endParaRPr lang="en-US" sz="4600" dirty="0"/>
          </a:p>
          <a:p>
            <a:pPr marL="0" indent="0">
              <a:buNone/>
            </a:pPr>
            <a:endParaRPr lang="en-US" sz="4600" dirty="0"/>
          </a:p>
          <a:p>
            <a:pPr lvl="0"/>
            <a:r>
              <a:rPr lang="en-US" sz="4600" b="1" dirty="0" smtClean="0"/>
              <a:t>Mice with dark coats pass </a:t>
            </a:r>
            <a:r>
              <a:rPr lang="en-US" sz="4600" b="1" dirty="0"/>
              <a:t>on their </a:t>
            </a:r>
            <a:r>
              <a:rPr lang="en-US" sz="4600" b="1" dirty="0" smtClean="0"/>
              <a:t>dominant genes/allele(s) for their dark coat to </a:t>
            </a:r>
            <a:r>
              <a:rPr lang="en-US" sz="4600" b="1" dirty="0"/>
              <a:t>their offspring.</a:t>
            </a:r>
            <a:endParaRPr lang="en-US" sz="4600" dirty="0"/>
          </a:p>
          <a:p>
            <a:pPr marL="0" indent="0">
              <a:buNone/>
            </a:pPr>
            <a:endParaRPr lang="en-US" sz="4600" dirty="0"/>
          </a:p>
          <a:p>
            <a:pPr lvl="0"/>
            <a:r>
              <a:rPr lang="en-US" sz="4600" b="1" dirty="0"/>
              <a:t>After one or more generations </a:t>
            </a:r>
            <a:r>
              <a:rPr lang="en-US" sz="4600" b="1" dirty="0" smtClean="0"/>
              <a:t>living on the volcanic rock, </a:t>
            </a:r>
            <a:r>
              <a:rPr lang="en-US" sz="4600" b="1" dirty="0"/>
              <a:t>the frequency of traits within the population of </a:t>
            </a:r>
            <a:r>
              <a:rPr lang="en-US" sz="4600" b="1" dirty="0" smtClean="0"/>
              <a:t>mice shifts.</a:t>
            </a:r>
            <a:endParaRPr lang="en-US" sz="4600" dirty="0"/>
          </a:p>
          <a:p>
            <a:pPr lvl="1"/>
            <a:r>
              <a:rPr lang="en-US" sz="4600" b="1" dirty="0" smtClean="0"/>
              <a:t>More mice living on the volcanic rock have dark coats because </a:t>
            </a:r>
            <a:r>
              <a:rPr lang="en-US" sz="4600" b="1" dirty="0"/>
              <a:t>this is the more “favorable” trait that allowed their parents to compete, survive, and reproduce </a:t>
            </a:r>
            <a:r>
              <a:rPr lang="en-US" sz="4600" b="1" dirty="0" smtClean="0"/>
              <a:t>within this </a:t>
            </a:r>
            <a:r>
              <a:rPr lang="en-US" sz="4600" b="1" dirty="0"/>
              <a:t>environment</a:t>
            </a:r>
            <a:r>
              <a:rPr lang="en-US" sz="4600" b="1" dirty="0" smtClean="0"/>
              <a:t>.</a:t>
            </a:r>
            <a:endParaRPr lang="en-US" sz="4600" dirty="0"/>
          </a:p>
        </p:txBody>
      </p:sp>
    </p:spTree>
    <p:extLst>
      <p:ext uri="{BB962C8B-B14F-4D97-AF65-F5344CB8AC3E}">
        <p14:creationId xmlns:p14="http://schemas.microsoft.com/office/powerpoint/2010/main" val="2675458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3">
            <a:extLst>
              <a:ext uri="{28A0092B-C50C-407E-A947-70E740481C1C}">
                <a14:useLocalDpi xmlns:a14="http://schemas.microsoft.com/office/drawing/2010/main" val="0"/>
              </a:ext>
            </a:extLst>
          </a:blip>
          <a:srcRect b="1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title"/>
          </p:nvPr>
        </p:nvSpPr>
        <p:spPr>
          <a:xfrm>
            <a:off x="457200" y="76200"/>
            <a:ext cx="8229600" cy="1143000"/>
          </a:xfrm>
        </p:spPr>
        <p:txBody>
          <a:bodyPr/>
          <a:lstStyle/>
          <a:p>
            <a:pPr eaLnBrk="1" hangingPunct="1"/>
            <a:r>
              <a:rPr lang="en-US" altLang="en-US" dirty="0" smtClean="0">
                <a:solidFill>
                  <a:srgbClr val="7B9899"/>
                </a:solidFill>
                <a:ea typeface="ＭＳ Ｐゴシック" panose="020B0600070205080204" pitchFamily="34" charset="-128"/>
              </a:rPr>
              <a:t>Natural Variation</a:t>
            </a:r>
          </a:p>
        </p:txBody>
      </p:sp>
      <p:sp>
        <p:nvSpPr>
          <p:cNvPr id="17411" name="Rectangle 8"/>
          <p:cNvSpPr>
            <a:spLocks noGrp="1" noChangeArrowheads="1"/>
          </p:cNvSpPr>
          <p:nvPr>
            <p:ph idx="1"/>
          </p:nvPr>
        </p:nvSpPr>
        <p:spPr>
          <a:xfrm>
            <a:off x="457200" y="1219200"/>
            <a:ext cx="8229600" cy="4525963"/>
          </a:xfrm>
        </p:spPr>
        <p:txBody>
          <a:bodyPr>
            <a:noAutofit/>
          </a:bodyPr>
          <a:lstStyle/>
          <a:p>
            <a:pPr eaLnBrk="1" hangingPunct="1"/>
            <a:r>
              <a:rPr lang="en-US" altLang="en-US" sz="2400" dirty="0" smtClean="0">
                <a:ea typeface="ＭＳ Ｐゴシック" panose="020B0600070205080204" pitchFamily="34" charset="-128"/>
              </a:rPr>
              <a:t>Individuals vary in their genetic makeup in the natural world.</a:t>
            </a:r>
          </a:p>
          <a:p>
            <a:pPr eaLnBrk="1" hangingPunct="1"/>
            <a:endParaRPr lang="en-US" altLang="en-US" sz="2400" dirty="0" smtClean="0">
              <a:ea typeface="ＭＳ Ｐゴシック" panose="020B0600070205080204" pitchFamily="34" charset="-128"/>
            </a:endParaRPr>
          </a:p>
          <a:p>
            <a:pPr eaLnBrk="1" hangingPunct="1"/>
            <a:r>
              <a:rPr lang="en-US" altLang="en-US" sz="2400" dirty="0" smtClean="0">
                <a:ea typeface="ＭＳ Ｐゴシック" panose="020B0600070205080204" pitchFamily="34" charset="-128"/>
              </a:rPr>
              <a:t>Sources of (random) variation</a:t>
            </a:r>
          </a:p>
          <a:p>
            <a:pPr lvl="1" eaLnBrk="1" hangingPunct="1"/>
            <a:r>
              <a:rPr lang="en-US" altLang="en-US" sz="2000" b="1" u="sng" dirty="0" smtClean="0">
                <a:ea typeface="ＭＳ Ｐゴシック" panose="020B0600070205080204" pitchFamily="34" charset="-128"/>
              </a:rPr>
              <a:t>Mutations</a:t>
            </a:r>
            <a:r>
              <a:rPr lang="en-US" altLang="en-US" sz="2000" dirty="0" smtClean="0">
                <a:ea typeface="ＭＳ Ｐゴシック" panose="020B0600070205080204" pitchFamily="34" charset="-128"/>
              </a:rPr>
              <a:t>: Changes in nucleotide sequence during replication</a:t>
            </a:r>
          </a:p>
          <a:p>
            <a:pPr marL="457200" lvl="1" indent="0" eaLnBrk="1" hangingPunct="1">
              <a:buNone/>
            </a:pPr>
            <a:endParaRPr lang="en-US" altLang="en-US" sz="2000" dirty="0" smtClean="0">
              <a:ea typeface="ＭＳ Ｐゴシック" panose="020B0600070205080204" pitchFamily="34" charset="-128"/>
            </a:endParaRPr>
          </a:p>
          <a:p>
            <a:pPr lvl="1" eaLnBrk="1" hangingPunct="1"/>
            <a:r>
              <a:rPr lang="en-US" altLang="en-US" sz="2000" b="1" u="sng" dirty="0" smtClean="0">
                <a:ea typeface="ＭＳ Ｐゴシック" panose="020B0600070205080204" pitchFamily="34" charset="-128"/>
              </a:rPr>
              <a:t>Genetic drift:</a:t>
            </a:r>
            <a:r>
              <a:rPr lang="en-US" altLang="en-US" sz="2000" b="1" dirty="0" smtClean="0">
                <a:ea typeface="ＭＳ Ｐゴシック" panose="020B0600070205080204" pitchFamily="34" charset="-128"/>
              </a:rPr>
              <a:t> </a:t>
            </a:r>
            <a:r>
              <a:rPr lang="en-US" altLang="en-US" sz="2000" dirty="0" smtClean="0">
                <a:ea typeface="ＭＳ Ｐゴシック" panose="020B0600070205080204" pitchFamily="34" charset="-128"/>
              </a:rPr>
              <a:t>random changes in allele frequencies within a population</a:t>
            </a:r>
          </a:p>
          <a:p>
            <a:pPr marL="457200" lvl="1" indent="0" eaLnBrk="1" hangingPunct="1">
              <a:buNone/>
            </a:pPr>
            <a:endParaRPr lang="en-US" altLang="en-US" sz="2000" dirty="0" smtClean="0">
              <a:ea typeface="ＭＳ Ｐゴシック" panose="020B0600070205080204" pitchFamily="34" charset="-128"/>
            </a:endParaRPr>
          </a:p>
          <a:p>
            <a:pPr lvl="1" eaLnBrk="1" hangingPunct="1"/>
            <a:r>
              <a:rPr lang="en-US" altLang="en-US" sz="2000" b="1" u="sng" dirty="0" smtClean="0">
                <a:ea typeface="ＭＳ Ｐゴシック" panose="020B0600070205080204" pitchFamily="34" charset="-128"/>
              </a:rPr>
              <a:t>Gene flow</a:t>
            </a:r>
            <a:r>
              <a:rPr lang="en-US" altLang="en-US" sz="2000" dirty="0" smtClean="0">
                <a:ea typeface="ＭＳ Ｐゴシック" panose="020B0600070205080204" pitchFamily="34" charset="-128"/>
              </a:rPr>
              <a:t>: Immigration/emigration of new individuals who bring new allele frequencies</a:t>
            </a:r>
          </a:p>
          <a:p>
            <a:pPr marL="457200" lvl="1" indent="0" eaLnBrk="1" hangingPunct="1">
              <a:buNone/>
            </a:pPr>
            <a:endParaRPr lang="en-US" altLang="en-US" sz="2000" dirty="0" smtClean="0">
              <a:ea typeface="ＭＳ Ｐゴシック" panose="020B0600070205080204" pitchFamily="34" charset="-128"/>
            </a:endParaRPr>
          </a:p>
          <a:p>
            <a:pPr lvl="1" eaLnBrk="1" hangingPunct="1"/>
            <a:r>
              <a:rPr lang="en-US" altLang="en-US" sz="2000" b="1" u="sng" dirty="0" smtClean="0">
                <a:ea typeface="ＭＳ Ｐゴシック" panose="020B0600070205080204" pitchFamily="34" charset="-128"/>
              </a:rPr>
              <a:t>Sexual reproduction</a:t>
            </a:r>
            <a:r>
              <a:rPr lang="en-US" altLang="en-US" sz="2000" dirty="0" smtClean="0">
                <a:ea typeface="ＭＳ Ｐゴシック" panose="020B0600070205080204" pitchFamily="34" charset="-128"/>
              </a:rPr>
              <a:t>: Independent assortment of alleles during meiosis &amp; fertilization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solidFill>
                  <a:srgbClr val="7B9899"/>
                </a:solidFill>
                <a:ea typeface="ＭＳ Ｐゴシック" panose="020B0600070205080204" pitchFamily="34" charset="-128"/>
              </a:rPr>
              <a:t>Artificial Selection</a:t>
            </a:r>
          </a:p>
        </p:txBody>
      </p:sp>
      <p:sp>
        <p:nvSpPr>
          <p:cNvPr id="18435" name="Rectangle 3"/>
          <p:cNvSpPr>
            <a:spLocks noGrp="1" noChangeArrowheads="1"/>
          </p:cNvSpPr>
          <p:nvPr>
            <p:ph idx="1"/>
          </p:nvPr>
        </p:nvSpPr>
        <p:spPr>
          <a:xfrm>
            <a:off x="381000" y="1600200"/>
            <a:ext cx="8504238" cy="4572000"/>
          </a:xfrm>
        </p:spPr>
        <p:txBody>
          <a:bodyPr/>
          <a:lstStyle/>
          <a:p>
            <a:pPr eaLnBrk="1" hangingPunct="1"/>
            <a:r>
              <a:rPr lang="en-US" altLang="en-US" smtClean="0">
                <a:ea typeface="ＭＳ Ｐゴシック" panose="020B0600070205080204" pitchFamily="34" charset="-128"/>
              </a:rPr>
              <a:t>Humans take advantage of natural variation by</a:t>
            </a:r>
          </a:p>
          <a:p>
            <a:pPr lvl="1" eaLnBrk="1" hangingPunct="1"/>
            <a:r>
              <a:rPr lang="en-US" altLang="en-US" smtClean="0">
                <a:ea typeface="ＭＳ Ｐゴシック" panose="020B0600070205080204" pitchFamily="34" charset="-128"/>
              </a:rPr>
              <a:t>Determining which traits are “favorable” to us</a:t>
            </a:r>
          </a:p>
          <a:p>
            <a:pPr lvl="1" eaLnBrk="1" hangingPunct="1"/>
            <a:r>
              <a:rPr lang="en-US" altLang="en-US" smtClean="0">
                <a:ea typeface="ＭＳ Ｐゴシック" panose="020B0600070205080204" pitchFamily="34" charset="-128"/>
              </a:rPr>
              <a:t>Mating individuals with “favorable” traits</a:t>
            </a:r>
          </a:p>
          <a:p>
            <a:pPr lvl="1" eaLnBrk="1" hangingPunct="1"/>
            <a:endParaRPr lang="en-US" altLang="en-US" smtClean="0">
              <a:ea typeface="ＭＳ Ｐゴシック" panose="020B0600070205080204" pitchFamily="34" charset="-128"/>
            </a:endParaRPr>
          </a:p>
        </p:txBody>
      </p:sp>
      <p:pic>
        <p:nvPicPr>
          <p:cNvPr id="18436" name="Picture 8"/>
          <p:cNvPicPr>
            <a:picLocks noChangeAspect="1"/>
          </p:cNvPicPr>
          <p:nvPr/>
        </p:nvPicPr>
        <p:blipFill>
          <a:blip r:embed="rId3">
            <a:extLst>
              <a:ext uri="{28A0092B-C50C-407E-A947-70E740481C1C}">
                <a14:useLocalDpi xmlns:a14="http://schemas.microsoft.com/office/drawing/2010/main" val="0"/>
              </a:ext>
            </a:extLst>
          </a:blip>
          <a:srcRect l="17413" r="15112"/>
          <a:stretch>
            <a:fillRect/>
          </a:stretch>
        </p:blipFill>
        <p:spPr bwMode="auto">
          <a:xfrm>
            <a:off x="152400" y="4419600"/>
            <a:ext cx="25146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419600"/>
            <a:ext cx="1600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441825"/>
            <a:ext cx="2286000" cy="195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0000" y="4419600"/>
            <a:ext cx="26416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title"/>
          </p:nvPr>
        </p:nvSpPr>
        <p:spPr/>
        <p:txBody>
          <a:bodyPr/>
          <a:lstStyle/>
          <a:p>
            <a:pPr eaLnBrk="1" hangingPunct="1"/>
            <a:r>
              <a:rPr lang="en-US" altLang="en-US" smtClean="0">
                <a:ea typeface="ＭＳ Ｐゴシック" panose="020B0600070205080204" pitchFamily="34" charset="-128"/>
              </a:rPr>
              <a:t>Artificial Selection in Other Animals</a:t>
            </a:r>
          </a:p>
        </p:txBody>
      </p:sp>
      <p:pic>
        <p:nvPicPr>
          <p:cNvPr id="194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6172200" cy="464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p:txBody>
          <a:bodyPr/>
          <a:lstStyle/>
          <a:p>
            <a:pPr eaLnBrk="1" hangingPunct="1"/>
            <a:r>
              <a:rPr lang="en-US" altLang="en-US" smtClean="0">
                <a:ea typeface="ＭＳ Ｐゴシック" panose="020B0600070205080204" pitchFamily="34" charset="-128"/>
              </a:rPr>
              <a:t>Artificial Selection in Other Animals</a:t>
            </a:r>
          </a:p>
        </p:txBody>
      </p:sp>
      <p:pic>
        <p:nvPicPr>
          <p:cNvPr id="204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36576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524000"/>
            <a:ext cx="4419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038600"/>
            <a:ext cx="36576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886200"/>
            <a:ext cx="44196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p:txBody>
          <a:bodyPr/>
          <a:lstStyle/>
          <a:p>
            <a:pPr eaLnBrk="1" hangingPunct="1"/>
            <a:r>
              <a:rPr lang="en-US" altLang="en-US" smtClean="0">
                <a:ea typeface="ＭＳ Ｐゴシック" panose="020B0600070205080204" pitchFamily="34" charset="-128"/>
              </a:rPr>
              <a:t>Artificial Selection in Crops</a:t>
            </a:r>
          </a:p>
        </p:txBody>
      </p:sp>
      <p:pic>
        <p:nvPicPr>
          <p:cNvPr id="215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1600200"/>
            <a:ext cx="712311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eaLnBrk="1" hangingPunct="1"/>
            <a:r>
              <a:rPr lang="en-US" altLang="en-US" dirty="0" smtClean="0">
                <a:solidFill>
                  <a:srgbClr val="7B9899"/>
                </a:solidFill>
                <a:ea typeface="ＭＳ Ｐゴシック" panose="020B0600070205080204" pitchFamily="34" charset="-128"/>
              </a:rPr>
              <a:t>Natural Selection</a:t>
            </a:r>
          </a:p>
        </p:txBody>
      </p:sp>
      <p:sp>
        <p:nvSpPr>
          <p:cNvPr id="22531" name="Content Placeholder 2"/>
          <p:cNvSpPr>
            <a:spLocks noGrp="1"/>
          </p:cNvSpPr>
          <p:nvPr>
            <p:ph idx="1"/>
          </p:nvPr>
        </p:nvSpPr>
        <p:spPr>
          <a:xfrm>
            <a:off x="301625" y="1447800"/>
            <a:ext cx="8504238" cy="4800600"/>
          </a:xfrm>
        </p:spPr>
        <p:txBody>
          <a:bodyPr>
            <a:normAutofit lnSpcReduction="10000"/>
          </a:bodyPr>
          <a:lstStyle/>
          <a:p>
            <a:r>
              <a:rPr lang="en-US" altLang="en-US" sz="2400" dirty="0" smtClean="0">
                <a:ea typeface="ＭＳ Ｐゴシック" panose="020B0600070205080204" pitchFamily="34" charset="-128"/>
              </a:rPr>
              <a:t>Genetic variation exists within a population. </a:t>
            </a:r>
          </a:p>
          <a:p>
            <a:pPr>
              <a:buFont typeface="Wingdings 2" panose="05020102010507070707" pitchFamily="18" charset="2"/>
              <a:buNone/>
            </a:pPr>
            <a:endParaRPr lang="en-US" altLang="en-US" sz="2400" dirty="0" smtClean="0">
              <a:ea typeface="ＭＳ Ｐゴシック" panose="020B0600070205080204" pitchFamily="34" charset="-128"/>
            </a:endParaRPr>
          </a:p>
          <a:p>
            <a:r>
              <a:rPr lang="en-US" altLang="en-US" sz="2400" dirty="0" smtClean="0">
                <a:ea typeface="ＭＳ Ｐゴシック" panose="020B0600070205080204" pitchFamily="34" charset="-128"/>
              </a:rPr>
              <a:t>Some individuals will reproduce, while others will not. </a:t>
            </a:r>
          </a:p>
          <a:p>
            <a:pPr lvl="1"/>
            <a:r>
              <a:rPr lang="en-US" altLang="en-US" sz="1900" dirty="0" smtClean="0">
                <a:ea typeface="ＭＳ Ｐゴシック" panose="020B0600070205080204" pitchFamily="34" charset="-128"/>
              </a:rPr>
              <a:t>Those with favorable phenotypes/genotypes in the environment tend to survive and reproduce more</a:t>
            </a:r>
          </a:p>
          <a:p>
            <a:pPr lvl="1"/>
            <a:r>
              <a:rPr lang="en-US" altLang="en-US" sz="1900" dirty="0" smtClean="0">
                <a:ea typeface="ＭＳ Ｐゴシック" panose="020B0600070205080204" pitchFamily="34" charset="-128"/>
              </a:rPr>
              <a:t>Selective pressure (typically environmental) determines this</a:t>
            </a:r>
          </a:p>
          <a:p>
            <a:pPr lvl="1">
              <a:buFont typeface="Wingdings" panose="05000000000000000000" pitchFamily="2" charset="2"/>
              <a:buNone/>
            </a:pPr>
            <a:endParaRPr lang="en-US" altLang="en-US" sz="1900" dirty="0" smtClean="0">
              <a:ea typeface="ＭＳ Ｐゴシック" panose="020B0600070205080204" pitchFamily="34" charset="-128"/>
            </a:endParaRPr>
          </a:p>
          <a:p>
            <a:r>
              <a:rPr lang="en-US" altLang="en-US" sz="2400" dirty="0" smtClean="0">
                <a:ea typeface="ＭＳ Ｐゴシック" panose="020B0600070205080204" pitchFamily="34" charset="-128"/>
              </a:rPr>
              <a:t>Those who are better suited to environment more likely to survive and reproduce, passing on their alleles (traits) to offspring.</a:t>
            </a:r>
          </a:p>
          <a:p>
            <a:pPr>
              <a:buFont typeface="Wingdings 2" panose="05020102010507070707" pitchFamily="18" charset="2"/>
              <a:buNone/>
            </a:pPr>
            <a:endParaRPr lang="en-US" altLang="en-US" sz="2400" dirty="0" smtClean="0">
              <a:ea typeface="ＭＳ Ｐゴシック" panose="020B0600070205080204" pitchFamily="34" charset="-128"/>
            </a:endParaRPr>
          </a:p>
          <a:p>
            <a:r>
              <a:rPr lang="en-US" altLang="en-US" sz="2400" dirty="0" smtClean="0">
                <a:ea typeface="ＭＳ Ｐゴシック" panose="020B0600070205080204" pitchFamily="34" charset="-128"/>
              </a:rPr>
              <a:t>Over generations, the allele (trait) frequency shifts within the population.</a:t>
            </a:r>
          </a:p>
          <a:p>
            <a:pPr eaLnBrk="1" hangingPunct="1"/>
            <a:endParaRPr lang="en-US" altLang="en-US" sz="2500" dirty="0" smtClean="0">
              <a:ea typeface="ＭＳ Ｐゴシック" panose="020B0600070205080204" pitchFamily="34" charset="-12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12227</TotalTime>
  <Words>532</Words>
  <Application>Microsoft Macintosh PowerPoint</Application>
  <PresentationFormat>On-screen Show (4:3)</PresentationFormat>
  <Paragraphs>88</Paragraphs>
  <Slides>13</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Calibri</vt:lpstr>
      <vt:lpstr>ＭＳ Ｐゴシック</vt:lpstr>
      <vt:lpstr>Wingdings</vt:lpstr>
      <vt:lpstr>Wingdings 2</vt:lpstr>
      <vt:lpstr>Arial</vt:lpstr>
      <vt:lpstr>Office Theme</vt:lpstr>
      <vt:lpstr>1_Office Theme</vt:lpstr>
      <vt:lpstr>Artificial VS. Natural Selection</vt:lpstr>
      <vt:lpstr>PowerPoint Presentation</vt:lpstr>
      <vt:lpstr>PowerPoint Presentation</vt:lpstr>
      <vt:lpstr>Natural Variation</vt:lpstr>
      <vt:lpstr>Artificial Selection</vt:lpstr>
      <vt:lpstr>Artificial Selection in Other Animals</vt:lpstr>
      <vt:lpstr>Artificial Selection in Other Animals</vt:lpstr>
      <vt:lpstr>Artificial Selection in Crops</vt:lpstr>
      <vt:lpstr>Natural Selection</vt:lpstr>
      <vt:lpstr>Natural Selection</vt:lpstr>
      <vt:lpstr>Wolves  Proto-dog</vt:lpstr>
      <vt:lpstr>Proto-dog  Domesticated Dog</vt:lpstr>
      <vt:lpstr>Light  Dark Fur</vt:lpstr>
    </vt:vector>
  </TitlesOfParts>
  <Company>Coleen Thorndyke</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Darwin Presents His Case</dc:title>
  <dc:creator>Coleen Thorndyke</dc:creator>
  <cp:lastModifiedBy>Chris Ouellette</cp:lastModifiedBy>
  <cp:revision>141</cp:revision>
  <cp:lastPrinted>2018-02-14T12:37:21Z</cp:lastPrinted>
  <dcterms:created xsi:type="dcterms:W3CDTF">2013-02-03T18:56:35Z</dcterms:created>
  <dcterms:modified xsi:type="dcterms:W3CDTF">2018-02-28T20:38:07Z</dcterms:modified>
</cp:coreProperties>
</file>